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65" r:id="rId4"/>
    <p:sldId id="260" r:id="rId5"/>
    <p:sldId id="267" r:id="rId6"/>
    <p:sldId id="266" r:id="rId7"/>
    <p:sldId id="261" r:id="rId8"/>
    <p:sldId id="268" r:id="rId9"/>
    <p:sldId id="262" r:id="rId10"/>
    <p:sldId id="269" r:id="rId11"/>
    <p:sldId id="273" r:id="rId12"/>
    <p:sldId id="274" r:id="rId13"/>
    <p:sldId id="270" r:id="rId14"/>
    <p:sldId id="271" r:id="rId15"/>
    <p:sldId id="272" r:id="rId16"/>
    <p:sldId id="263" r:id="rId17"/>
    <p:sldId id="275" r:id="rId18"/>
    <p:sldId id="276" r:id="rId19"/>
    <p:sldId id="277" r:id="rId20"/>
    <p:sldId id="278" r:id="rId21"/>
    <p:sldId id="281" r:id="rId22"/>
    <p:sldId id="282" r:id="rId23"/>
    <p:sldId id="280" r:id="rId24"/>
    <p:sldId id="283" r:id="rId25"/>
    <p:sldId id="259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86453" autoAdjust="0"/>
  </p:normalViewPr>
  <p:slideViewPr>
    <p:cSldViewPr snapToGrid="0">
      <p:cViewPr varScale="1">
        <p:scale>
          <a:sx n="75" d="100"/>
          <a:sy n="75" d="100"/>
        </p:scale>
        <p:origin x="888" y="67"/>
      </p:cViewPr>
      <p:guideLst/>
    </p:cSldViewPr>
  </p:slideViewPr>
  <p:outlineViewPr>
    <p:cViewPr>
      <p:scale>
        <a:sx n="33" d="100"/>
        <a:sy n="33" d="100"/>
      </p:scale>
      <p:origin x="0" y="-19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10CE3-4BB1-4FC4-946C-C4A1E8F95991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00C8D-A746-4FF9-9B0F-8F0E25603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256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59F22-C22E-4BD6-B0D4-248741AB2D6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110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0ABB7-135F-4632-AD04-14E3686573F9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CA73-05EC-4212-A3E3-C2FFDD0498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822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0ABB7-135F-4632-AD04-14E3686573F9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CA73-05EC-4212-A3E3-C2FFDD0498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597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0ABB7-135F-4632-AD04-14E3686573F9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CA73-05EC-4212-A3E3-C2FFDD0498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581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Myoffice\05建筑公司\04-2018用友建筑公司\99参考资料\用友建筑云透明图标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491" y="-27383"/>
            <a:ext cx="1686983" cy="119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564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 descr="E:\工作\2017\用友\集团\8.31新PPTvi\封面封底\内页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19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39349" y="30527"/>
            <a:ext cx="10972800" cy="672075"/>
          </a:xfrm>
          <a:prstGeom prst="rect">
            <a:avLst/>
          </a:prstGeom>
        </p:spPr>
        <p:txBody>
          <a:bodyPr anchor="ctr"/>
          <a:lstStyle>
            <a:lvl1pPr algn="l"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8" name="Picture 2" descr="D:\Myoffice\05建筑公司\04-2018用友建筑公司\99参考资料\用友建筑云透明图标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491" y="-163374"/>
            <a:ext cx="1686983" cy="119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281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0ABB7-135F-4632-AD04-14E3686573F9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CA73-05EC-4212-A3E3-C2FFDD0498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641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0ABB7-135F-4632-AD04-14E3686573F9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CA73-05EC-4212-A3E3-C2FFDD0498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193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0ABB7-135F-4632-AD04-14E3686573F9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CA73-05EC-4212-A3E3-C2FFDD0498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420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0ABB7-135F-4632-AD04-14E3686573F9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CA73-05EC-4212-A3E3-C2FFDD0498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302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0ABB7-135F-4632-AD04-14E3686573F9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CA73-05EC-4212-A3E3-C2FFDD0498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374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0ABB7-135F-4632-AD04-14E3686573F9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CA73-05EC-4212-A3E3-C2FFDD0498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861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0ABB7-135F-4632-AD04-14E3686573F9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CA73-05EC-4212-A3E3-C2FFDD0498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95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0ABB7-135F-4632-AD04-14E3686573F9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CA73-05EC-4212-A3E3-C2FFDD0498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88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0ABB7-135F-4632-AD04-14E3686573F9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3CA73-05EC-4212-A3E3-C2FFDD0498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5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E:\工作\2017\用友\集团\李凯8.31新PPTvi\封面封底\方案2\封面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9525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53459" y="2142231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zh-CN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阅卷任务分发系统设计与实现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4276725" y="3131562"/>
            <a:ext cx="2657475" cy="4996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答  辩 人 ：  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刘强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2"/>
          <p:cNvSpPr txBox="1"/>
          <p:nvPr/>
        </p:nvSpPr>
        <p:spPr>
          <a:xfrm>
            <a:off x="4114800" y="3650132"/>
            <a:ext cx="3094945" cy="4996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指导老师 ：  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聂云峰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3990974" y="4634813"/>
            <a:ext cx="3895725" cy="4996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日      期  ：   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2019-06-04</a:t>
            </a:r>
          </a:p>
        </p:txBody>
      </p:sp>
      <p:sp>
        <p:nvSpPr>
          <p:cNvPr id="11" name="TextBox 2"/>
          <p:cNvSpPr txBox="1"/>
          <p:nvPr/>
        </p:nvSpPr>
        <p:spPr>
          <a:xfrm>
            <a:off x="3990974" y="4077167"/>
            <a:ext cx="389572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院      系  ：  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信息工程学院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31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:\工作\2017\用友\集团\李凯8.31新PPTvi\封面封底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5" y="1"/>
            <a:ext cx="121919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10416" y="3039151"/>
            <a:ext cx="2371163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267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42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37"/>
            <a:ext cx="12265302" cy="6865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54" y="1"/>
            <a:ext cx="12265302" cy="6905120"/>
          </a:xfrm>
          <a:prstGeom prst="rect">
            <a:avLst/>
          </a:prstGeom>
        </p:spPr>
      </p:pic>
      <p:sp>
        <p:nvSpPr>
          <p:cNvPr id="16" name="标题 2"/>
          <p:cNvSpPr>
            <a:spLocks noGrp="1"/>
          </p:cNvSpPr>
          <p:nvPr>
            <p:ph type="title"/>
          </p:nvPr>
        </p:nvSpPr>
        <p:spPr>
          <a:xfrm>
            <a:off x="691819" y="30527"/>
            <a:ext cx="4027963" cy="67207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系统</a:t>
            </a:r>
            <a:r>
              <a:rPr lang="zh-CN" altLang="en-US" dirty="0" smtClean="0"/>
              <a:t>设计</a:t>
            </a:r>
            <a:r>
              <a:rPr lang="en-US" altLang="zh-CN" dirty="0" smtClean="0"/>
              <a:t>-</a:t>
            </a:r>
            <a:r>
              <a:rPr lang="zh-CN" altLang="en-US" dirty="0" smtClean="0"/>
              <a:t>结构功能设计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584" y="1064767"/>
            <a:ext cx="1041082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0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:\工作\2017\用友\集团\李凯8.31新PPTvi\封面封底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5" y="1"/>
            <a:ext cx="121919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10416" y="3039151"/>
            <a:ext cx="2371163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267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42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37"/>
            <a:ext cx="12265302" cy="6865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71" y="9237"/>
            <a:ext cx="12265302" cy="6905120"/>
          </a:xfrm>
          <a:prstGeom prst="rect">
            <a:avLst/>
          </a:prstGeom>
        </p:spPr>
      </p:pic>
      <p:sp>
        <p:nvSpPr>
          <p:cNvPr id="16" name="标题 2"/>
          <p:cNvSpPr>
            <a:spLocks noGrp="1"/>
          </p:cNvSpPr>
          <p:nvPr>
            <p:ph type="title"/>
          </p:nvPr>
        </p:nvSpPr>
        <p:spPr>
          <a:xfrm>
            <a:off x="691819" y="30527"/>
            <a:ext cx="4314290" cy="6720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系统设计</a:t>
            </a:r>
            <a:r>
              <a:rPr lang="en-US" altLang="zh-CN" dirty="0" smtClean="0"/>
              <a:t>-</a:t>
            </a:r>
            <a:r>
              <a:rPr lang="zh-CN" altLang="en-US" dirty="0"/>
              <a:t>关键</a:t>
            </a:r>
            <a:r>
              <a:rPr lang="zh-CN" altLang="en-US" dirty="0" smtClean="0"/>
              <a:t>流程图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11" y="1311564"/>
            <a:ext cx="5038725" cy="539947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7" y="1034142"/>
            <a:ext cx="40957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:\工作\2017\用友\集团\李凯8.31新PPTvi\封面封底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5" y="1"/>
            <a:ext cx="121919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10416" y="3039151"/>
            <a:ext cx="2371163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267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42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37"/>
            <a:ext cx="12265302" cy="6865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71" y="9237"/>
            <a:ext cx="12265302" cy="6905120"/>
          </a:xfrm>
          <a:prstGeom prst="rect">
            <a:avLst/>
          </a:prstGeom>
        </p:spPr>
      </p:pic>
      <p:sp>
        <p:nvSpPr>
          <p:cNvPr id="16" name="标题 2"/>
          <p:cNvSpPr>
            <a:spLocks noGrp="1"/>
          </p:cNvSpPr>
          <p:nvPr>
            <p:ph type="title"/>
          </p:nvPr>
        </p:nvSpPr>
        <p:spPr>
          <a:xfrm>
            <a:off x="691819" y="30527"/>
            <a:ext cx="4314290" cy="6720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系统设计</a:t>
            </a:r>
            <a:r>
              <a:rPr lang="en-US" altLang="zh-CN" dirty="0" smtClean="0"/>
              <a:t>-</a:t>
            </a:r>
            <a:r>
              <a:rPr lang="zh-CN" altLang="en-US" dirty="0"/>
              <a:t>关键</a:t>
            </a:r>
            <a:r>
              <a:rPr lang="zh-CN" altLang="en-US" dirty="0" smtClean="0"/>
              <a:t>流程图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1683" y="1206575"/>
            <a:ext cx="3619500" cy="516312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209" y="1046807"/>
            <a:ext cx="4572292" cy="546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6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:\工作\2017\用友\集团\李凯8.31新PPTvi\封面封底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5" y="1"/>
            <a:ext cx="121919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10416" y="3039151"/>
            <a:ext cx="2371163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267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42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37"/>
            <a:ext cx="12265302" cy="6865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54" y="1"/>
            <a:ext cx="12265302" cy="6905120"/>
          </a:xfrm>
          <a:prstGeom prst="rect">
            <a:avLst/>
          </a:prstGeom>
        </p:spPr>
      </p:pic>
      <p:sp>
        <p:nvSpPr>
          <p:cNvPr id="16" name="标题 2"/>
          <p:cNvSpPr>
            <a:spLocks noGrp="1"/>
          </p:cNvSpPr>
          <p:nvPr>
            <p:ph type="title"/>
          </p:nvPr>
        </p:nvSpPr>
        <p:spPr>
          <a:xfrm>
            <a:off x="691819" y="30527"/>
            <a:ext cx="4027963" cy="672075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系统设计</a:t>
            </a:r>
            <a:r>
              <a:rPr lang="en-US" altLang="zh-CN" dirty="0" smtClean="0"/>
              <a:t>-</a:t>
            </a:r>
            <a:r>
              <a:rPr lang="zh-CN" altLang="en-US" dirty="0" smtClean="0"/>
              <a:t>数据库</a:t>
            </a:r>
            <a:r>
              <a:rPr lang="en-US" altLang="zh-CN" dirty="0" smtClean="0"/>
              <a:t>E-R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08" y="1391891"/>
            <a:ext cx="11129819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1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:\工作\2017\用友\集团\李凯8.31新PPTvi\封面封底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5" y="1"/>
            <a:ext cx="121919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10416" y="3039151"/>
            <a:ext cx="2371163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267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42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37"/>
            <a:ext cx="12265302" cy="6865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54" y="1"/>
            <a:ext cx="12265302" cy="6905120"/>
          </a:xfrm>
          <a:prstGeom prst="rect">
            <a:avLst/>
          </a:prstGeom>
        </p:spPr>
      </p:pic>
      <p:sp>
        <p:nvSpPr>
          <p:cNvPr id="16" name="标题 2"/>
          <p:cNvSpPr>
            <a:spLocks noGrp="1"/>
          </p:cNvSpPr>
          <p:nvPr>
            <p:ph type="title"/>
          </p:nvPr>
        </p:nvSpPr>
        <p:spPr>
          <a:xfrm>
            <a:off x="691819" y="30527"/>
            <a:ext cx="4027963" cy="67207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系统设计</a:t>
            </a:r>
            <a:r>
              <a:rPr lang="en-US" altLang="zh-CN" dirty="0"/>
              <a:t>-</a:t>
            </a:r>
            <a:r>
              <a:rPr lang="zh-CN" altLang="en-US" dirty="0"/>
              <a:t>数据库</a:t>
            </a:r>
            <a:r>
              <a:rPr lang="en-US" altLang="zh-CN" dirty="0"/>
              <a:t>E-R</a:t>
            </a:r>
            <a:r>
              <a:rPr lang="zh-CN" altLang="en-US" dirty="0"/>
              <a:t>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7" y="1026160"/>
            <a:ext cx="11186160" cy="570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5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:\工作\2017\用友\集团\李凯8.31新PPTvi\封面封底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5" y="1"/>
            <a:ext cx="121919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10416" y="3039151"/>
            <a:ext cx="2371163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267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42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37"/>
            <a:ext cx="12265302" cy="6865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54" y="1"/>
            <a:ext cx="12265302" cy="6905120"/>
          </a:xfrm>
          <a:prstGeom prst="rect">
            <a:avLst/>
          </a:prstGeom>
        </p:spPr>
      </p:pic>
      <p:sp>
        <p:nvSpPr>
          <p:cNvPr id="16" name="标题 2"/>
          <p:cNvSpPr>
            <a:spLocks noGrp="1"/>
          </p:cNvSpPr>
          <p:nvPr>
            <p:ph type="title"/>
          </p:nvPr>
        </p:nvSpPr>
        <p:spPr>
          <a:xfrm>
            <a:off x="691819" y="30527"/>
            <a:ext cx="4027963" cy="67207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系统设计</a:t>
            </a:r>
            <a:r>
              <a:rPr lang="en-US" altLang="zh-CN" dirty="0"/>
              <a:t>-</a:t>
            </a:r>
            <a:r>
              <a:rPr lang="zh-CN" altLang="en-US" dirty="0"/>
              <a:t>数据库</a:t>
            </a:r>
            <a:r>
              <a:rPr lang="en-US" altLang="zh-CN" dirty="0"/>
              <a:t>E-R</a:t>
            </a:r>
            <a:r>
              <a:rPr lang="zh-CN" altLang="en-US" dirty="0"/>
              <a:t>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7" y="1727431"/>
            <a:ext cx="11445239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:\工作\2017\用友\集团\李凯8.31新PPTvi\封面封底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19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10416" y="3039151"/>
            <a:ext cx="2371163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267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界面展示</a:t>
            </a:r>
            <a:endParaRPr lang="zh-CN" altLang="en-US" sz="42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336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:\工作\2017\用友\集团\李凯8.31新PPTvi\封面封底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5" y="1"/>
            <a:ext cx="121919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10416" y="3039151"/>
            <a:ext cx="2371163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267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42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37"/>
            <a:ext cx="12265302" cy="6865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54" y="1"/>
            <a:ext cx="12265302" cy="6905120"/>
          </a:xfrm>
          <a:prstGeom prst="rect">
            <a:avLst/>
          </a:prstGeom>
        </p:spPr>
      </p:pic>
      <p:sp>
        <p:nvSpPr>
          <p:cNvPr id="16" name="标题 2"/>
          <p:cNvSpPr>
            <a:spLocks noGrp="1"/>
          </p:cNvSpPr>
          <p:nvPr>
            <p:ph type="title"/>
          </p:nvPr>
        </p:nvSpPr>
        <p:spPr>
          <a:xfrm>
            <a:off x="691819" y="30527"/>
            <a:ext cx="4027963" cy="6720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系统登录界面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05" y="1615439"/>
            <a:ext cx="11369294" cy="507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9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:\工作\2017\用友\集团\李凯8.31新PPTvi\封面封底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5" y="1"/>
            <a:ext cx="121919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10416" y="3039151"/>
            <a:ext cx="2371163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267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42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37"/>
            <a:ext cx="12265302" cy="6865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54" y="1"/>
            <a:ext cx="12265302" cy="6905120"/>
          </a:xfrm>
          <a:prstGeom prst="rect">
            <a:avLst/>
          </a:prstGeom>
        </p:spPr>
      </p:pic>
      <p:sp>
        <p:nvSpPr>
          <p:cNvPr id="16" name="标题 2"/>
          <p:cNvSpPr>
            <a:spLocks noGrp="1"/>
          </p:cNvSpPr>
          <p:nvPr>
            <p:ph type="title"/>
          </p:nvPr>
        </p:nvSpPr>
        <p:spPr>
          <a:xfrm>
            <a:off x="691819" y="30527"/>
            <a:ext cx="4027963" cy="6720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系统主界面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42" y="830626"/>
            <a:ext cx="1081087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6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:\工作\2017\用友\集团\李凯8.31新PPTvi\封面封底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5" y="1"/>
            <a:ext cx="121919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10416" y="3039151"/>
            <a:ext cx="2371163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267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42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37"/>
            <a:ext cx="12265302" cy="6865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62" y="1"/>
            <a:ext cx="12265302" cy="6905120"/>
          </a:xfrm>
          <a:prstGeom prst="rect">
            <a:avLst/>
          </a:prstGeom>
        </p:spPr>
      </p:pic>
      <p:sp>
        <p:nvSpPr>
          <p:cNvPr id="16" name="标题 2"/>
          <p:cNvSpPr>
            <a:spLocks noGrp="1"/>
          </p:cNvSpPr>
          <p:nvPr>
            <p:ph type="title"/>
          </p:nvPr>
        </p:nvSpPr>
        <p:spPr>
          <a:xfrm>
            <a:off x="691819" y="30527"/>
            <a:ext cx="4027963" cy="6720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系统权限管理界面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55" y="1588654"/>
            <a:ext cx="11232284" cy="471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1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 descr="C:\Users\win7.5\Desktop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1"/>
          <p:cNvSpPr/>
          <p:nvPr/>
        </p:nvSpPr>
        <p:spPr>
          <a:xfrm>
            <a:off x="617367" y="1"/>
            <a:ext cx="4481106" cy="6289964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555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" name="Straight Connector 41"/>
          <p:cNvCxnSpPr/>
          <p:nvPr/>
        </p:nvCxnSpPr>
        <p:spPr>
          <a:xfrm>
            <a:off x="2046848" y="1659484"/>
            <a:ext cx="21936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3"/>
          <p:cNvSpPr>
            <a:spLocks noChangeArrowheads="1"/>
          </p:cNvSpPr>
          <p:nvPr/>
        </p:nvSpPr>
        <p:spPr bwMode="auto">
          <a:xfrm>
            <a:off x="2538402" y="638796"/>
            <a:ext cx="1210570" cy="70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913765">
              <a:spcBef>
                <a:spcPct val="0"/>
              </a:spcBef>
              <a:buNone/>
              <a:defRPr/>
            </a:pPr>
            <a:r>
              <a:rPr lang="zh-CN" altLang="en-US" sz="4000" b="1" dirty="0">
                <a:solidFill>
                  <a:prstClr val="white">
                    <a:lumMod val="95000"/>
                  </a:prstClr>
                </a:solidFill>
                <a:cs typeface="Arial" panose="020B0604020202020204" pitchFamily="34" charset="0"/>
              </a:rPr>
              <a:t>目录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3098" y="2415271"/>
            <a:ext cx="2618024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需求分析</a:t>
            </a:r>
            <a:endParaRPr lang="en-US" altLang="zh-CN" sz="2665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993098" y="3229375"/>
            <a:ext cx="3339376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开发技术和环境</a:t>
            </a:r>
            <a:endParaRPr lang="en-US" altLang="zh-CN" sz="2665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1001596" y="4935189"/>
            <a:ext cx="2618024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界面展示</a:t>
            </a:r>
            <a:endParaRPr lang="en-US" altLang="zh-CN" sz="2665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6"/>
          <p:cNvSpPr txBox="1"/>
          <p:nvPr/>
        </p:nvSpPr>
        <p:spPr>
          <a:xfrm>
            <a:off x="1001596" y="4082282"/>
            <a:ext cx="2618024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系统设计</a:t>
            </a:r>
            <a:endParaRPr lang="en-US" altLang="zh-CN" sz="2665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Rectangle 38"/>
          <p:cNvSpPr/>
          <p:nvPr/>
        </p:nvSpPr>
        <p:spPr>
          <a:xfrm>
            <a:off x="617367" y="6289965"/>
            <a:ext cx="4481106" cy="5680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6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80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:\工作\2017\用友\集团\李凯8.31新PPTvi\封面封底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5" y="1"/>
            <a:ext cx="121919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10416" y="3039151"/>
            <a:ext cx="2371163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267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42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37"/>
            <a:ext cx="12265302" cy="6865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302" y="1"/>
            <a:ext cx="12265302" cy="6905120"/>
          </a:xfrm>
          <a:prstGeom prst="rect">
            <a:avLst/>
          </a:prstGeom>
        </p:spPr>
      </p:pic>
      <p:sp>
        <p:nvSpPr>
          <p:cNvPr id="16" name="标题 2"/>
          <p:cNvSpPr>
            <a:spLocks noGrp="1"/>
          </p:cNvSpPr>
          <p:nvPr>
            <p:ph type="title"/>
          </p:nvPr>
        </p:nvSpPr>
        <p:spPr>
          <a:xfrm>
            <a:off x="691819" y="30527"/>
            <a:ext cx="4027963" cy="672075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核心流程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考试管理界面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36" y="1309110"/>
            <a:ext cx="10991273" cy="554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5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:\工作\2017\用友\集团\李凯8.31新PPTvi\封面封底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5" y="1"/>
            <a:ext cx="121919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10416" y="3039151"/>
            <a:ext cx="2371163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267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42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37"/>
            <a:ext cx="12265302" cy="6865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302" y="1"/>
            <a:ext cx="12265302" cy="6905120"/>
          </a:xfrm>
          <a:prstGeom prst="rect">
            <a:avLst/>
          </a:prstGeom>
        </p:spPr>
      </p:pic>
      <p:sp>
        <p:nvSpPr>
          <p:cNvPr id="16" name="标题 2"/>
          <p:cNvSpPr>
            <a:spLocks noGrp="1"/>
          </p:cNvSpPr>
          <p:nvPr>
            <p:ph type="title"/>
          </p:nvPr>
        </p:nvSpPr>
        <p:spPr>
          <a:xfrm>
            <a:off x="691819" y="30527"/>
            <a:ext cx="4027963" cy="672075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核心流程</a:t>
            </a:r>
            <a:r>
              <a:rPr lang="en-US" altLang="zh-CN" dirty="0" smtClean="0"/>
              <a:t>-</a:t>
            </a:r>
            <a:r>
              <a:rPr lang="zh-CN" altLang="en-US" dirty="0"/>
              <a:t>试卷</a:t>
            </a:r>
            <a:r>
              <a:rPr lang="zh-CN" altLang="en-US" dirty="0" smtClean="0"/>
              <a:t>管理界面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72" y="1348509"/>
            <a:ext cx="11092873" cy="528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5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:\工作\2017\用友\集团\李凯8.31新PPTvi\封面封底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5" y="1"/>
            <a:ext cx="121919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10416" y="3039151"/>
            <a:ext cx="2371163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267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42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37"/>
            <a:ext cx="12265302" cy="6865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62" y="1"/>
            <a:ext cx="12265302" cy="6905120"/>
          </a:xfrm>
          <a:prstGeom prst="rect">
            <a:avLst/>
          </a:prstGeom>
        </p:spPr>
      </p:pic>
      <p:sp>
        <p:nvSpPr>
          <p:cNvPr id="16" name="标题 2"/>
          <p:cNvSpPr>
            <a:spLocks noGrp="1"/>
          </p:cNvSpPr>
          <p:nvPr>
            <p:ph type="title"/>
          </p:nvPr>
        </p:nvSpPr>
        <p:spPr>
          <a:xfrm>
            <a:off x="691819" y="30527"/>
            <a:ext cx="4027963" cy="672075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核心流程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分配阅卷界面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04" y="1246909"/>
            <a:ext cx="11850254" cy="567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9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:\工作\2017\用友\集团\李凯8.31新PPTvi\封面封底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5" y="1"/>
            <a:ext cx="121919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10416" y="3039151"/>
            <a:ext cx="2371163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267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42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37"/>
            <a:ext cx="12265302" cy="6865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62" y="1"/>
            <a:ext cx="12265302" cy="6905120"/>
          </a:xfrm>
          <a:prstGeom prst="rect">
            <a:avLst/>
          </a:prstGeom>
        </p:spPr>
      </p:pic>
      <p:sp>
        <p:nvSpPr>
          <p:cNvPr id="16" name="标题 2"/>
          <p:cNvSpPr>
            <a:spLocks noGrp="1"/>
          </p:cNvSpPr>
          <p:nvPr>
            <p:ph type="title"/>
          </p:nvPr>
        </p:nvSpPr>
        <p:spPr>
          <a:xfrm>
            <a:off x="691819" y="30527"/>
            <a:ext cx="4027963" cy="672075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核心流程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分配阅卷界面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82" y="1136073"/>
            <a:ext cx="10714182" cy="55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2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:\工作\2017\用友\集团\李凯8.31新PPTvi\封面封底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5" y="1"/>
            <a:ext cx="121919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10416" y="3039151"/>
            <a:ext cx="2371163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267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42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37"/>
            <a:ext cx="12265302" cy="6865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62" y="1"/>
            <a:ext cx="12265302" cy="6905120"/>
          </a:xfrm>
          <a:prstGeom prst="rect">
            <a:avLst/>
          </a:prstGeom>
        </p:spPr>
      </p:pic>
      <p:sp>
        <p:nvSpPr>
          <p:cNvPr id="16" name="标题 2"/>
          <p:cNvSpPr>
            <a:spLocks noGrp="1"/>
          </p:cNvSpPr>
          <p:nvPr>
            <p:ph type="title"/>
          </p:nvPr>
        </p:nvSpPr>
        <p:spPr>
          <a:xfrm>
            <a:off x="691819" y="30527"/>
            <a:ext cx="4027963" cy="672075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核心流程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成绩查询界面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04" y="1418643"/>
            <a:ext cx="11647062" cy="536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5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E:\工作\2017\用友\集团\李凯8.31新PPTvi\封面封底\方案2\封面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31" y="1"/>
            <a:ext cx="12196731" cy="686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88117" y="2759247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endParaRPr lang="en-US" altLang="zh-CN" sz="4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107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:\工作\2017\用友\集团\李凯8.31新PPTvi\封面封底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19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80335" y="3170490"/>
            <a:ext cx="2031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620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:\工作\2017\用友\集团\李凯8.31新PPTvi\封面封底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5" y="1"/>
            <a:ext cx="121919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10416" y="3039151"/>
            <a:ext cx="2371163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267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42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37"/>
            <a:ext cx="12265302" cy="6865780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 bwMode="auto">
          <a:xfrm>
            <a:off x="1137710" y="1783172"/>
            <a:ext cx="1782921" cy="17829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 smtClean="0"/>
              <a:t>考试管理</a:t>
            </a:r>
            <a:endParaRPr lang="zh-CN" altLang="en-US" sz="2000" dirty="0"/>
          </a:p>
        </p:txBody>
      </p:sp>
      <p:sp>
        <p:nvSpPr>
          <p:cNvPr id="22" name="椭圆 21"/>
          <p:cNvSpPr/>
          <p:nvPr/>
        </p:nvSpPr>
        <p:spPr bwMode="auto">
          <a:xfrm>
            <a:off x="6560152" y="1783172"/>
            <a:ext cx="1782921" cy="1782923"/>
          </a:xfrm>
          <a:prstGeom prst="ellipse">
            <a:avLst/>
          </a:prstGeom>
          <a:solidFill>
            <a:srgbClr val="FF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 smtClean="0"/>
              <a:t>分配阅卷</a:t>
            </a:r>
            <a:endParaRPr lang="zh-CN" altLang="en-US" sz="2000" dirty="0"/>
          </a:p>
        </p:txBody>
      </p:sp>
      <p:sp>
        <p:nvSpPr>
          <p:cNvPr id="23" name="椭圆 22"/>
          <p:cNvSpPr/>
          <p:nvPr/>
        </p:nvSpPr>
        <p:spPr bwMode="auto">
          <a:xfrm>
            <a:off x="9271372" y="1783172"/>
            <a:ext cx="1782921" cy="1782923"/>
          </a:xfrm>
          <a:prstGeom prst="ellipse">
            <a:avLst/>
          </a:prstGeom>
          <a:solidFill>
            <a:srgbClr val="E6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 smtClean="0"/>
              <a:t>阅卷管理</a:t>
            </a:r>
            <a:endParaRPr lang="zh-CN" altLang="en-US" sz="2000" dirty="0"/>
          </a:p>
        </p:txBody>
      </p:sp>
      <p:sp>
        <p:nvSpPr>
          <p:cNvPr id="24" name="椭圆 23"/>
          <p:cNvSpPr/>
          <p:nvPr/>
        </p:nvSpPr>
        <p:spPr bwMode="auto">
          <a:xfrm>
            <a:off x="3848930" y="1783172"/>
            <a:ext cx="1782921" cy="178292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 smtClean="0"/>
              <a:t>试卷管理</a:t>
            </a:r>
            <a:endParaRPr lang="zh-CN" altLang="en-US" sz="2000" dirty="0"/>
          </a:p>
        </p:txBody>
      </p:sp>
      <p:sp>
        <p:nvSpPr>
          <p:cNvPr id="25" name="TextBox 31"/>
          <p:cNvSpPr txBox="1"/>
          <p:nvPr/>
        </p:nvSpPr>
        <p:spPr>
          <a:xfrm>
            <a:off x="691820" y="4243091"/>
            <a:ext cx="249472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实现对每一场考试的查询、创建、编辑、删除等功能，是整个系统流程的开始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33"/>
          <p:cNvSpPr txBox="1"/>
          <p:nvPr/>
        </p:nvSpPr>
        <p:spPr>
          <a:xfrm>
            <a:off x="3453073" y="4243091"/>
            <a:ext cx="260598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实现试卷图片图片上传、删除、修改、查询等功能，支持切分试卷图片上的试题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37"/>
          <p:cNvSpPr txBox="1"/>
          <p:nvPr/>
        </p:nvSpPr>
        <p:spPr>
          <a:xfrm>
            <a:off x="6200747" y="4259668"/>
            <a:ext cx="2630680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实现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对试卷切割后的试题对象的分配，为不同的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老师分配待阅试题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37"/>
          <p:cNvSpPr txBox="1"/>
          <p:nvPr/>
        </p:nvSpPr>
        <p:spPr>
          <a:xfrm>
            <a:off x="8897316" y="4259668"/>
            <a:ext cx="2576488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教师登录后，进入该模块，对已经 分配好的试题进行阅卷评分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标题 2"/>
          <p:cNvSpPr>
            <a:spLocks noGrp="1"/>
          </p:cNvSpPr>
          <p:nvPr>
            <p:ph type="title"/>
          </p:nvPr>
        </p:nvSpPr>
        <p:spPr>
          <a:xfrm>
            <a:off x="691819" y="30527"/>
            <a:ext cx="4027963" cy="672075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需求分析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核心业务流程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761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:\工作\2017\用友\集团\李凯8.31新PPTvi\封面封底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5" y="1"/>
            <a:ext cx="121919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10416" y="3039151"/>
            <a:ext cx="2371163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267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42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37"/>
            <a:ext cx="12265302" cy="6865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" y="30527"/>
            <a:ext cx="12265302" cy="6905120"/>
          </a:xfrm>
          <a:prstGeom prst="rect">
            <a:avLst/>
          </a:prstGeom>
        </p:spPr>
      </p:pic>
      <p:sp>
        <p:nvSpPr>
          <p:cNvPr id="16" name="标题 2"/>
          <p:cNvSpPr>
            <a:spLocks noGrp="1"/>
          </p:cNvSpPr>
          <p:nvPr>
            <p:ph type="title"/>
          </p:nvPr>
        </p:nvSpPr>
        <p:spPr>
          <a:xfrm>
            <a:off x="691819" y="30527"/>
            <a:ext cx="4027963" cy="6720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需求分析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用例图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901" y="2322939"/>
            <a:ext cx="785812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5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:\工作\2017\用友\集团\李凯8.31新PPTvi\封面封底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5" y="1"/>
            <a:ext cx="121919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10416" y="3039151"/>
            <a:ext cx="2371163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267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42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37"/>
            <a:ext cx="12265302" cy="6865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27"/>
            <a:ext cx="12265302" cy="6905120"/>
          </a:xfrm>
          <a:prstGeom prst="rect">
            <a:avLst/>
          </a:prstGeom>
        </p:spPr>
      </p:pic>
      <p:sp>
        <p:nvSpPr>
          <p:cNvPr id="16" name="标题 2"/>
          <p:cNvSpPr>
            <a:spLocks noGrp="1"/>
          </p:cNvSpPr>
          <p:nvPr>
            <p:ph type="title"/>
          </p:nvPr>
        </p:nvSpPr>
        <p:spPr>
          <a:xfrm>
            <a:off x="691819" y="30527"/>
            <a:ext cx="4027963" cy="6720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需求分析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用例图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55" y="867124"/>
            <a:ext cx="10954327" cy="572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1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:\工作\2017\用友\集团\李凯8.31新PPTvi\封面封底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19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87838" y="3170490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开发技术和环境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195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:\工作\2017\用友\集团\李凯8.31新PPTvi\封面封底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5" y="1"/>
            <a:ext cx="121919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10416" y="3039151"/>
            <a:ext cx="2371163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267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42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37"/>
            <a:ext cx="12265302" cy="6865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54" y="1"/>
            <a:ext cx="12265302" cy="6905120"/>
          </a:xfrm>
          <a:prstGeom prst="rect">
            <a:avLst/>
          </a:prstGeom>
        </p:spPr>
      </p:pic>
      <p:sp>
        <p:nvSpPr>
          <p:cNvPr id="16" name="标题 2"/>
          <p:cNvSpPr>
            <a:spLocks noGrp="1"/>
          </p:cNvSpPr>
          <p:nvPr>
            <p:ph type="title"/>
          </p:nvPr>
        </p:nvSpPr>
        <p:spPr>
          <a:xfrm>
            <a:off x="691819" y="30527"/>
            <a:ext cx="4027963" cy="6720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开发环境和技术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22" y="1079575"/>
            <a:ext cx="1042035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6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:\工作\2017\用友\集团\李凯8.31新PPTvi\封面封底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19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10416" y="3039151"/>
            <a:ext cx="2371163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267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CN" altLang="en-US" sz="42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304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</TotalTime>
  <Words>247</Words>
  <Application>Microsoft Office PowerPoint</Application>
  <PresentationFormat>宽屏</PresentationFormat>
  <Paragraphs>60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等线</vt:lpstr>
      <vt:lpstr>等线 Light</vt:lpstr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需求分析-核心业务流程</vt:lpstr>
      <vt:lpstr>需求分析-用例图</vt:lpstr>
      <vt:lpstr>需求分析-用例图</vt:lpstr>
      <vt:lpstr>PowerPoint 演示文稿</vt:lpstr>
      <vt:lpstr>开发环境和技术</vt:lpstr>
      <vt:lpstr>PowerPoint 演示文稿</vt:lpstr>
      <vt:lpstr>系统设计-结构功能设计</vt:lpstr>
      <vt:lpstr>系统设计-关键流程图</vt:lpstr>
      <vt:lpstr>系统设计-关键流程图</vt:lpstr>
      <vt:lpstr>系统设计-数据库E-R图</vt:lpstr>
      <vt:lpstr>系统设计-数据库E-R图</vt:lpstr>
      <vt:lpstr>系统设计-数据库E-R图</vt:lpstr>
      <vt:lpstr>PowerPoint 演示文稿</vt:lpstr>
      <vt:lpstr>系统登录界面</vt:lpstr>
      <vt:lpstr>系统主界面</vt:lpstr>
      <vt:lpstr>系统权限管理界面</vt:lpstr>
      <vt:lpstr>核心流程-考试管理界面</vt:lpstr>
      <vt:lpstr>核心流程-试卷管理界面</vt:lpstr>
      <vt:lpstr>核心流程-分配阅卷界面</vt:lpstr>
      <vt:lpstr>核心流程-分配阅卷界面</vt:lpstr>
      <vt:lpstr>核心流程-成绩查询界面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Windows 用户</cp:lastModifiedBy>
  <cp:revision>164</cp:revision>
  <dcterms:created xsi:type="dcterms:W3CDTF">2019-06-01T03:52:10Z</dcterms:created>
  <dcterms:modified xsi:type="dcterms:W3CDTF">2019-06-03T14:06:27Z</dcterms:modified>
</cp:coreProperties>
</file>